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7" r:id="rId3"/>
    <p:sldId id="270" r:id="rId4"/>
    <p:sldId id="269" r:id="rId5"/>
    <p:sldId id="259" r:id="rId6"/>
    <p:sldId id="263" r:id="rId7"/>
    <p:sldId id="266" r:id="rId8"/>
    <p:sldId id="267" r:id="rId9"/>
    <p:sldId id="268" r:id="rId10"/>
    <p:sldId id="271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578"/>
    <a:srgbClr val="39B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7" autoAdjust="0"/>
    <p:restoredTop sz="86444" autoAdjust="0"/>
  </p:normalViewPr>
  <p:slideViewPr>
    <p:cSldViewPr>
      <p:cViewPr>
        <p:scale>
          <a:sx n="75" d="100"/>
          <a:sy n="75" d="100"/>
        </p:scale>
        <p:origin x="-30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48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>
        <p:scale>
          <a:sx n="75" d="100"/>
          <a:sy n="75" d="100"/>
        </p:scale>
        <p:origin x="-115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46C913-017E-41CB-BD92-AB72C59CEF84}" type="datetimeFigureOut">
              <a:rPr lang="en-US" smtClean="0"/>
              <a:t>1/23/2015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C59A4A-947E-4EFF-8543-2566EB51F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19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EAF370-FD3B-447A-B724-07A83C459553}" type="datetimeFigureOut">
              <a:rPr lang="en-US" smtClean="0"/>
              <a:t>1/23/2015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69EC22-8000-4A01-AE86-242F21553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69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52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81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25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50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4996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86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3680" y="4191000"/>
            <a:ext cx="6620933" cy="4872990"/>
          </a:xfrm>
        </p:spPr>
        <p:txBody>
          <a:bodyPr/>
          <a:lstStyle/>
          <a:p>
            <a:endParaRPr lang="en-US" sz="1000" kern="12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83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1" y="4267200"/>
            <a:ext cx="6629400" cy="48768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24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5790"/>
            <a:ext cx="6400800" cy="4499610"/>
          </a:xfrm>
        </p:spPr>
        <p:txBody>
          <a:bodyPr/>
          <a:lstStyle/>
          <a:p>
            <a:endParaRPr lang="en-US" sz="1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37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5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098"/>
            <a:ext cx="2177906" cy="14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9929" b="34656"/>
          <a:stretch/>
        </p:blipFill>
        <p:spPr>
          <a:xfrm>
            <a:off x="5676900" y="304801"/>
            <a:ext cx="3467100" cy="655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60198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685800" y="4117975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819400" y="1093358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The</a:t>
            </a:r>
            <a:r>
              <a:rPr lang="en-US" b="1" baseline="0" dirty="0" smtClean="0">
                <a:solidFill>
                  <a:srgbClr val="39B54A"/>
                </a:solidFill>
              </a:rPr>
              <a:t> Center for IDEA</a:t>
            </a:r>
          </a:p>
          <a:p>
            <a:r>
              <a:rPr lang="en-US" b="1" baseline="0" dirty="0" smtClean="0">
                <a:solidFill>
                  <a:srgbClr val="39B54A"/>
                </a:solidFill>
              </a:rPr>
              <a:t>Early Childhood Data Systems</a:t>
            </a:r>
            <a:endParaRPr lang="en-US" b="1" dirty="0">
              <a:solidFill>
                <a:srgbClr val="39B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04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3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4578"/>
                </a:solidFill>
              </a:defRPr>
            </a:lvl1pPr>
            <a:lvl2pPr>
              <a:defRPr>
                <a:solidFill>
                  <a:srgbClr val="39B54A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121400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 w="12700">
            <a:solidFill>
              <a:srgbClr val="39B54A"/>
            </a:solidFill>
          </a:ln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672" y="5788152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39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3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0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1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4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0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7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Century Schoolbook" pitchFamily="18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8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5457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aletha.derrington@sri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315200" cy="25146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More than Referral: </a:t>
            </a:r>
            <a:br>
              <a:rPr lang="en-US" sz="36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Linkages between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Early Intervention and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Child Welfare Data and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Improved Child Outcomes</a:t>
            </a:r>
            <a:endParaRPr lang="en-US" sz="2400" b="0" dirty="0">
              <a:latin typeface="Century Gothic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52475" y="4847231"/>
            <a:ext cx="4505325" cy="838199"/>
          </a:xfrm>
          <a:noFill/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Taletha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Derrington</a:t>
            </a:r>
            <a:b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DaSy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Center @ SRI International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/>
            </a:r>
            <a:b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endParaRPr lang="en-US" sz="2000" b="1" dirty="0">
              <a:solidFill>
                <a:srgbClr val="154578"/>
              </a:solidFill>
              <a:latin typeface="Century Gothic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52475" y="5715000"/>
            <a:ext cx="5114925" cy="100905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154578"/>
                </a:solidFill>
                <a:latin typeface="Century Gothic" pitchFamily="34" charset="0"/>
              </a:rPr>
              <a:t>Improving Data, Improving Outcomes </a:t>
            </a:r>
          </a:p>
          <a:p>
            <a:r>
              <a:rPr lang="en-US" sz="2000" b="1" dirty="0" smtClean="0">
                <a:solidFill>
                  <a:srgbClr val="154578"/>
                </a:solidFill>
                <a:latin typeface="Century Gothic" pitchFamily="34" charset="0"/>
              </a:rPr>
              <a:t>Washington, DC ~ September 16, 2013</a:t>
            </a:r>
            <a:endParaRPr lang="en-US" sz="2000" b="1" dirty="0">
              <a:solidFill>
                <a:srgbClr val="154578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9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038600"/>
          </a:xfrm>
        </p:spPr>
        <p:txBody>
          <a:bodyPr/>
          <a:lstStyle/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Derrington, TM and </a:t>
            </a:r>
            <a:r>
              <a:rPr lang="en-US" sz="1400" dirty="0" err="1"/>
              <a:t>Terreault</a:t>
            </a:r>
            <a:r>
              <a:rPr lang="en-US" sz="1400" dirty="0"/>
              <a:t>, S (2007). Rhode Island’s Experience with Federally Mandated Referrals from Child Welfare to Part C Early Intervention.  22nd National Training Institute, ZERO TO THREE: National Center for Infants, Toddlers, and Families, Orlando, FL.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Derrington, TM &amp; </a:t>
            </a:r>
            <a:r>
              <a:rPr lang="en-US" sz="1400" dirty="0" err="1"/>
              <a:t>Lippitt</a:t>
            </a:r>
            <a:r>
              <a:rPr lang="en-US" sz="1400" dirty="0"/>
              <a:t>, JA (2008).  State-level impact of mandated referrals from child welfare to Part C Early Intervention.  Topics in Early Childhood Special Education, 28(2), 90-98.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Derrington T (2012). Drug-Exposed Young Children and Early Intervention: What influences service engagement? Ann Arbor, MI: UMI/ProQuest Dissertations and Theses.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 err="1"/>
              <a:t>Gomm</a:t>
            </a:r>
            <a:r>
              <a:rPr lang="en-US" sz="1400" dirty="0"/>
              <a:t>, A (April 2007). CAPTA Implementation in New Mexico. Presentation at the Georgetown National Technical Assistance Call.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Herman, B (2007). CAPTA and Early Childhood Intervention: Policy and the role of parents. Children &amp; Schools, 29(1), 17-24.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Individuals with Disabilities Education Improvement Act of 2004,</a:t>
            </a:r>
            <a:r>
              <a:rPr lang="fr-FR" sz="1400" dirty="0"/>
              <a:t> 20 U.S.C. § 1400 et. </a:t>
            </a:r>
            <a:r>
              <a:rPr lang="fr-FR" sz="1400" dirty="0" err="1"/>
              <a:t>seq</a:t>
            </a:r>
            <a:r>
              <a:rPr lang="fr-FR" sz="1400" dirty="0"/>
              <a:t>., Pub. L. No. 108-446.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Keeping Children and Families Safe Act of 2003, 42 U.S.C. § 1 et. seq., Pub. L. No. 108-36 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 err="1"/>
              <a:t>Kinavey</a:t>
            </a:r>
            <a:r>
              <a:rPr lang="en-US" sz="1400" dirty="0"/>
              <a:t>, E (August 2008, personal communication).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Roper, K (January 2007). Massachusetts Early Childhood Linkage Initiative: Taking CAPTA pilot to scale.  Presentation at the Early Childhood Partners Meeting.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Lamar, RR (2008). Alaska’s Early Intervention/Infant Learning Program: The impact of CAPTA FY06-FY08. Anchorage, AK: University of Alaska at Anchorage Center for Human Development.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Lamar, RR (2008). Alaska’s Early Intervention/Infant Learning Program: EI/ILP extended eligibility pilot examination of child outcomes. Anchorage, AK: University of Alaska at Anchorage Center for Human Development.</a:t>
            </a:r>
          </a:p>
        </p:txBody>
      </p:sp>
    </p:spTree>
    <p:extLst>
      <p:ext uri="{BB962C8B-B14F-4D97-AF65-F5344CB8AC3E}">
        <p14:creationId xmlns:p14="http://schemas.microsoft.com/office/powerpoint/2010/main" val="31151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/>
          <a:lstStyle/>
          <a:p>
            <a:r>
              <a:rPr lang="en-US" sz="2400" dirty="0" smtClean="0"/>
              <a:t>Keeping Children and Families Safe Act of 2003 (reauthorized the Child Abuse Prevention and Treatment Act, CAPTA)</a:t>
            </a:r>
          </a:p>
          <a:p>
            <a:pPr lvl="1"/>
            <a:r>
              <a:rPr lang="en-US" sz="2000" dirty="0"/>
              <a:t>‘‘(xxi) provisions and procedures for </a:t>
            </a:r>
            <a:r>
              <a:rPr lang="en-US" sz="2000" b="1" dirty="0"/>
              <a:t>referral of a child under the age of 3 </a:t>
            </a:r>
            <a:r>
              <a:rPr lang="en-US" sz="2000" dirty="0"/>
              <a:t>who is involved in a </a:t>
            </a:r>
            <a:r>
              <a:rPr lang="en-US" sz="2000" b="1" dirty="0" smtClean="0"/>
              <a:t>substantiated</a:t>
            </a:r>
            <a:r>
              <a:rPr lang="en-US" sz="2800" b="1" dirty="0"/>
              <a:t> </a:t>
            </a:r>
            <a:r>
              <a:rPr lang="en-US" sz="2000" b="1" dirty="0" smtClean="0"/>
              <a:t>case </a:t>
            </a:r>
            <a:r>
              <a:rPr lang="en-US" sz="2000" b="1" dirty="0"/>
              <a:t>of child abuse or neglect </a:t>
            </a:r>
            <a:r>
              <a:rPr lang="en-US" sz="2000" dirty="0"/>
              <a:t>to </a:t>
            </a:r>
            <a:r>
              <a:rPr lang="en-US" sz="2000" b="1" dirty="0"/>
              <a:t>early intervention </a:t>
            </a:r>
            <a:r>
              <a:rPr lang="en-US" sz="2000" dirty="0"/>
              <a:t>services funded under </a:t>
            </a:r>
            <a:r>
              <a:rPr lang="en-US" sz="2000" b="1" dirty="0"/>
              <a:t>part C of the Individuals with Disabilities Education Act</a:t>
            </a:r>
            <a:endParaRPr lang="en-US" sz="2000" b="1" dirty="0" smtClean="0"/>
          </a:p>
          <a:p>
            <a:r>
              <a:rPr lang="en-US" sz="2400" dirty="0" smtClean="0"/>
              <a:t>Individuals with Disabilities Education Improvement Act of 2004 (IDEA)</a:t>
            </a:r>
            <a:endParaRPr lang="en-US" sz="2400" dirty="0"/>
          </a:p>
          <a:p>
            <a:pPr lvl="1"/>
            <a:r>
              <a:rPr lang="en-US" sz="2000" dirty="0" smtClean="0"/>
              <a:t>“</a:t>
            </a:r>
            <a:r>
              <a:rPr lang="en-US" sz="2000" dirty="0"/>
              <a:t>(6</a:t>
            </a:r>
            <a:r>
              <a:rPr lang="en-US" sz="2000" dirty="0" smtClean="0"/>
              <a:t>) a </a:t>
            </a:r>
            <a:r>
              <a:rPr lang="en-US" sz="2000" dirty="0"/>
              <a:t>description of the </a:t>
            </a:r>
            <a:r>
              <a:rPr lang="en-US" sz="2000" dirty="0" smtClean="0"/>
              <a:t>State policies </a:t>
            </a:r>
            <a:r>
              <a:rPr lang="en-US" sz="2000" dirty="0"/>
              <a:t>and procedures that require the </a:t>
            </a:r>
            <a:r>
              <a:rPr lang="en-US" sz="2000" b="1" dirty="0"/>
              <a:t>referral</a:t>
            </a:r>
            <a:r>
              <a:rPr lang="en-US" sz="2000" dirty="0"/>
              <a:t> for </a:t>
            </a:r>
            <a:r>
              <a:rPr lang="en-US" sz="2000" b="1" dirty="0"/>
              <a:t>early intervention </a:t>
            </a:r>
            <a:r>
              <a:rPr lang="en-US" sz="2000" dirty="0"/>
              <a:t>services </a:t>
            </a:r>
            <a:r>
              <a:rPr lang="en-US" sz="2000" b="1" dirty="0"/>
              <a:t>under this part of a child under the age of 3 who</a:t>
            </a:r>
            <a:r>
              <a:rPr lang="en-US" sz="2000" dirty="0" smtClean="0"/>
              <a:t>—``(</a:t>
            </a:r>
            <a:r>
              <a:rPr lang="en-US" sz="2000" dirty="0"/>
              <a:t>A) is involved in a </a:t>
            </a:r>
            <a:r>
              <a:rPr lang="en-US" sz="2000" b="1" dirty="0"/>
              <a:t>substantiated case of child abuse or neglect</a:t>
            </a:r>
            <a:r>
              <a:rPr lang="en-US" sz="2000" dirty="0" smtClean="0"/>
              <a:t>…”</a:t>
            </a:r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Context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/>
              <a:t>“CAPTA Referrals”</a:t>
            </a:r>
            <a:endParaRPr lang="en-US" sz="4400" b="1" dirty="0" smtClean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Context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CAPTA referral implementation issues and implications for data</a:t>
            </a:r>
          </a:p>
          <a:p>
            <a:r>
              <a:rPr lang="en-US" dirty="0" smtClean="0"/>
              <a:t>State presentations: 10 minutes each + </a:t>
            </a:r>
            <a:r>
              <a:rPr lang="en-US" dirty="0"/>
              <a:t>5 minutes for state-specific questions</a:t>
            </a:r>
          </a:p>
          <a:p>
            <a:pPr lvl="1"/>
            <a:r>
              <a:rPr lang="en-US" dirty="0" smtClean="0"/>
              <a:t>Oregon – Bruce Sheppard (EI/ECSE Specialist)</a:t>
            </a:r>
          </a:p>
          <a:p>
            <a:pPr lvl="1"/>
            <a:r>
              <a:rPr lang="en-US" dirty="0" smtClean="0"/>
              <a:t>Colorado – Ardith Ferguson (Part C Coordinator) &amp; Christy Scott (Part C Data Manager)</a:t>
            </a:r>
          </a:p>
          <a:p>
            <a:pPr lvl="1"/>
            <a:r>
              <a:rPr lang="en-US" dirty="0"/>
              <a:t>Alaska – Kenneth Smith (Part C Analyst Programmer </a:t>
            </a:r>
            <a:r>
              <a:rPr lang="en-US" dirty="0" smtClean="0"/>
              <a:t>IV)</a:t>
            </a:r>
          </a:p>
          <a:p>
            <a:r>
              <a:rPr lang="en-US" dirty="0" smtClean="0"/>
              <a:t>Full group discussion: 15 minutes </a:t>
            </a:r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itle 2" descr="&quot; &quot;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Financial resources and policies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581399"/>
          </a:xfrm>
        </p:spPr>
        <p:txBody>
          <a:bodyPr/>
          <a:lstStyle/>
          <a:p>
            <a:r>
              <a:rPr lang="en-US" dirty="0" smtClean="0"/>
              <a:t>Federally mandated referrals, no </a:t>
            </a:r>
            <a:r>
              <a:rPr lang="en-US" dirty="0"/>
              <a:t>additional federal </a:t>
            </a:r>
            <a:r>
              <a:rPr lang="en-US" dirty="0" smtClean="0"/>
              <a:t>funding </a:t>
            </a:r>
          </a:p>
          <a:p>
            <a:pPr lvl="1"/>
            <a:r>
              <a:rPr lang="en-US" dirty="0" smtClean="0"/>
              <a:t>Average referral increase estimate: 44% (range 2-143%)</a:t>
            </a:r>
          </a:p>
          <a:p>
            <a:pPr lvl="1"/>
            <a:r>
              <a:rPr lang="en-US" dirty="0"/>
              <a:t>Average </a:t>
            </a:r>
            <a:r>
              <a:rPr lang="en-US" dirty="0" smtClean="0"/>
              <a:t>enrollment increase estimate: 22% </a:t>
            </a:r>
            <a:r>
              <a:rPr lang="en-US" dirty="0"/>
              <a:t>(range 2-87</a:t>
            </a:r>
            <a:r>
              <a:rPr lang="en-US" dirty="0" smtClean="0"/>
              <a:t>%)</a:t>
            </a:r>
          </a:p>
          <a:p>
            <a:r>
              <a:rPr lang="en-US" dirty="0"/>
              <a:t>State/local reimbursement &amp; productivity policies</a:t>
            </a:r>
          </a:p>
          <a:p>
            <a:pPr lvl="1"/>
            <a:r>
              <a:rPr lang="en-US" dirty="0"/>
              <a:t>Incentivize or disincentivize serving </a:t>
            </a:r>
            <a:r>
              <a:rPr lang="en-US" dirty="0" smtClean="0"/>
              <a:t>child-welfare-involved </a:t>
            </a:r>
            <a:r>
              <a:rPr lang="en-US" dirty="0"/>
              <a:t>children </a:t>
            </a:r>
            <a:r>
              <a:rPr lang="en-US" dirty="0" smtClean="0"/>
              <a:t>&amp; families and collecting quality data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43000" y="6324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Sources: Derrington &amp; Lippitt, 2008; Derrington, 2012.</a:t>
            </a:r>
            <a:endParaRPr lang="en-US" b="1" dirty="0">
              <a:solidFill>
                <a:srgbClr val="39B54A"/>
              </a:solidFill>
            </a:endParaRPr>
          </a:p>
        </p:txBody>
      </p:sp>
      <p:pic>
        <p:nvPicPr>
          <p:cNvPr id="11" name="Picture 3" descr="&quot; 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275" y="5029200"/>
            <a:ext cx="36639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3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5155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Cross-system buy-in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828798"/>
            <a:ext cx="3352801" cy="4191001"/>
          </a:xfrm>
        </p:spPr>
        <p:txBody>
          <a:bodyPr/>
          <a:lstStyle/>
          <a:p>
            <a:r>
              <a:rPr lang="en-US" dirty="0" smtClean="0"/>
              <a:t>Need </a:t>
            </a:r>
            <a:r>
              <a:rPr lang="en-US" dirty="0"/>
              <a:t>for EI among this population</a:t>
            </a:r>
          </a:p>
          <a:p>
            <a:r>
              <a:rPr lang="en-US" dirty="0" smtClean="0"/>
              <a:t>Understanding the other service system &amp; data system</a:t>
            </a:r>
            <a:endParaRPr lang="en-US" dirty="0"/>
          </a:p>
          <a:p>
            <a:r>
              <a:rPr lang="en-US" dirty="0" smtClean="0"/>
              <a:t>Local variation/ inconsistency of implementation</a:t>
            </a:r>
          </a:p>
          <a:p>
            <a:pPr lvl="1"/>
            <a:endParaRPr lang="en-US" dirty="0" smtClean="0"/>
          </a:p>
        </p:txBody>
      </p:sp>
      <p:pic>
        <p:nvPicPr>
          <p:cNvPr id="8" name="Picture 3" descr="&quot; 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238" y="1676400"/>
            <a:ext cx="529791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1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>
          <a:xfrm>
            <a:off x="228599" y="274638"/>
            <a:ext cx="868679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Collaboration &amp; System Capacity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799"/>
            <a:ext cx="3581400" cy="4124326"/>
          </a:xfrm>
        </p:spPr>
        <p:txBody>
          <a:bodyPr/>
          <a:lstStyle/>
          <a:p>
            <a:r>
              <a:rPr lang="en-US" dirty="0" smtClean="0"/>
              <a:t>Different organizational cultures &amp; priorities</a:t>
            </a:r>
          </a:p>
          <a:p>
            <a:r>
              <a:rPr lang="en-US" dirty="0" smtClean="0"/>
              <a:t>Confidentiality &amp; data sharing</a:t>
            </a:r>
          </a:p>
          <a:p>
            <a:r>
              <a:rPr lang="en-US" dirty="0" smtClean="0"/>
              <a:t>Expertise &amp; supports </a:t>
            </a:r>
          </a:p>
          <a:p>
            <a:r>
              <a:rPr lang="en-US" dirty="0" smtClean="0"/>
              <a:t>Availability of data</a:t>
            </a:r>
            <a:endParaRPr lang="en-US" dirty="0"/>
          </a:p>
        </p:txBody>
      </p:sp>
      <p:pic>
        <p:nvPicPr>
          <p:cNvPr id="4" name="Picture 3" descr="&quot; &quot;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9" t="9451" r="5860" b="15874"/>
          <a:stretch/>
        </p:blipFill>
        <p:spPr>
          <a:xfrm>
            <a:off x="3962400" y="1543049"/>
            <a:ext cx="4952999" cy="419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Focus and scope of state policy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798"/>
            <a:ext cx="4114800" cy="4267201"/>
          </a:xfrm>
        </p:spPr>
        <p:txBody>
          <a:bodyPr/>
          <a:lstStyle/>
          <a:p>
            <a:r>
              <a:rPr lang="en-US" dirty="0" smtClean="0"/>
              <a:t>Going beyond the federal minimum: </a:t>
            </a:r>
            <a:r>
              <a:rPr lang="en-US" sz="2400" b="1" dirty="0" smtClean="0"/>
              <a:t>referral</a:t>
            </a:r>
            <a:r>
              <a:rPr lang="en-US" sz="2400" dirty="0" smtClean="0"/>
              <a:t> for children &lt; 3 with </a:t>
            </a:r>
            <a:r>
              <a:rPr lang="en-US" sz="2400" b="1" dirty="0" smtClean="0"/>
              <a:t>substantiated</a:t>
            </a:r>
            <a:r>
              <a:rPr lang="en-US" sz="2400" dirty="0" smtClean="0"/>
              <a:t> </a:t>
            </a:r>
            <a:r>
              <a:rPr lang="en-US" sz="2400" b="1" dirty="0" smtClean="0"/>
              <a:t>maltreatment</a:t>
            </a:r>
          </a:p>
          <a:p>
            <a:pPr lvl="1"/>
            <a:r>
              <a:rPr lang="en-US" dirty="0" smtClean="0"/>
              <a:t>Who should be referred?</a:t>
            </a:r>
          </a:p>
          <a:p>
            <a:pPr lvl="1"/>
            <a:r>
              <a:rPr lang="en-US" dirty="0"/>
              <a:t>What data need to be collected? Linked?</a:t>
            </a:r>
          </a:p>
          <a:p>
            <a:pPr lvl="1"/>
            <a:r>
              <a:rPr lang="en-US" dirty="0"/>
              <a:t>What privacy laws apply?</a:t>
            </a:r>
          </a:p>
          <a:p>
            <a:pPr lvl="1"/>
            <a:r>
              <a:rPr lang="en-US" dirty="0" smtClean="0"/>
              <a:t>What happens after referral?</a:t>
            </a:r>
          </a:p>
          <a:p>
            <a:pPr lvl="1"/>
            <a:endParaRPr lang="en-US" dirty="0" smtClean="0"/>
          </a:p>
        </p:txBody>
      </p:sp>
      <p:pic>
        <p:nvPicPr>
          <p:cNvPr id="6" name="Picture 2" descr="&quot; 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05000"/>
            <a:ext cx="3733800" cy="398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0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Presentations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4876800" cy="3581399"/>
          </a:xfrm>
        </p:spPr>
        <p:txBody>
          <a:bodyPr/>
          <a:lstStyle/>
          <a:p>
            <a:r>
              <a:rPr lang="en-US" sz="2400" dirty="0" smtClean="0"/>
              <a:t>Oregon’s ecWeb EI/ECSE Data System: Capturing CAPTA, Early Intervention and Child Outcomes Data in One Program </a:t>
            </a:r>
          </a:p>
          <a:p>
            <a:r>
              <a:rPr lang="en-US" sz="2400" dirty="0" smtClean="0"/>
              <a:t>(Colorado) </a:t>
            </a:r>
            <a:r>
              <a:rPr lang="en-US" sz="2400" dirty="0"/>
              <a:t>Spotlight on Data: The Role of State Leadership in Using CAPTA Data to Improve Quality</a:t>
            </a:r>
          </a:p>
          <a:p>
            <a:r>
              <a:rPr lang="en-US" sz="2400" dirty="0" smtClean="0"/>
              <a:t>Alaska Part C: Linking Outcomes and CAPTA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51566" y="5038130"/>
            <a:ext cx="2950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Taletha Derrington, </a:t>
            </a:r>
            <a:r>
              <a:rPr lang="en-US" b="1" dirty="0" smtClean="0">
                <a:solidFill>
                  <a:srgbClr val="39B54A"/>
                </a:solidFill>
                <a:hlinkClick r:id="rId3"/>
              </a:rPr>
              <a:t>taletha.derrington@sri.com</a:t>
            </a:r>
            <a:r>
              <a:rPr lang="en-US" b="1" dirty="0" smtClean="0">
                <a:solidFill>
                  <a:srgbClr val="39B54A"/>
                </a:solidFill>
              </a:rPr>
              <a:t>, 650.859.6932</a:t>
            </a:r>
          </a:p>
        </p:txBody>
      </p:sp>
      <p:pic>
        <p:nvPicPr>
          <p:cNvPr id="1026" name="Picture 2" descr="&quot; 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399"/>
            <a:ext cx="3228990" cy="214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4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1904&quot;&gt;&lt;object type=&quot;3&quot; unique_id=&quot;11905&quot;&gt;&lt;property id=&quot;20148&quot; value=&quot;5&quot;/&gt;&lt;property id=&quot;20300&quot; value=&quot;Slide 1 - &amp;quot;Add Title here&amp;#x0D;&amp;#x0A;Presenters&amp;#x0D;&amp;#x0A;Affiliation&amp;quot;&quot;/&gt;&lt;property id=&quot;20307&quot; value=&quot;258&quot;/&gt;&lt;/object&gt;&lt;object type=&quot;3&quot; unique_id=&quot;11906&quot;&gt;&lt;property id=&quot;20148&quot; value=&quot;5&quot;/&gt;&lt;property id=&quot;20300&quot; value=&quot;Slide 2 - &amp;quot;Title Here&amp;quot;&quot;/&gt;&lt;property id=&quot;20307&quot; value=&quot;257&quot;/&gt;&lt;/object&gt;&lt;/object&gt;&lt;object type=&quot;8&quot; unique_id=&quot;119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2144</TotalTime>
  <Words>756</Words>
  <Application>Microsoft Office PowerPoint</Application>
  <PresentationFormat>On-screen Show (4:3)</PresentationFormat>
  <Paragraphs>76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More than Referral:  Linkages between  Early Intervention and  Child Welfare Data and  Improved Child Outcomes</vt:lpstr>
      <vt:lpstr>Session Context</vt:lpstr>
      <vt:lpstr>Session Context</vt:lpstr>
      <vt:lpstr>Session Overview</vt:lpstr>
      <vt:lpstr>Implementation Issues &amp; Data Implications:  Financial resources and policies</vt:lpstr>
      <vt:lpstr>Implementation Issues &amp; Data Implications:  Cross-system buy-in</vt:lpstr>
      <vt:lpstr>Implementation Issues &amp; Data Implications:  Collaboration &amp; System Capacity</vt:lpstr>
      <vt:lpstr>Implementation Issues &amp; Data Implications:  Focus and scope of state policy</vt:lpstr>
      <vt:lpstr>State Presentations</vt:lpstr>
      <vt:lpstr>References</vt:lpstr>
    </vt:vector>
  </TitlesOfParts>
  <Company>DaSy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than Referral: Linkages between Early Intervention and Child Welfare Data and Improved Child Outcomes</dc:title>
  <dc:subject>Data Linkage</dc:subject>
  <dc:creator>Taletha Derrington</dc:creator>
  <cp:keywords>State, HIPPA, FERPA, Part C, Using data, Child welfare</cp:keywords>
  <cp:lastModifiedBy>Katie Kaattari</cp:lastModifiedBy>
  <cp:revision>100</cp:revision>
  <cp:lastPrinted>2013-09-12T23:35:23Z</cp:lastPrinted>
  <dcterms:created xsi:type="dcterms:W3CDTF">2013-02-06T21:54:43Z</dcterms:created>
  <dcterms:modified xsi:type="dcterms:W3CDTF">2015-01-24T00:12:19Z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